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391" r:id="rId3"/>
    <p:sldId id="390" r:id="rId4"/>
    <p:sldId id="393" r:id="rId5"/>
    <p:sldId id="395" r:id="rId6"/>
    <p:sldId id="396" r:id="rId7"/>
    <p:sldId id="397" r:id="rId8"/>
    <p:sldId id="371" r:id="rId9"/>
    <p:sldId id="375" r:id="rId10"/>
    <p:sldId id="405" r:id="rId11"/>
    <p:sldId id="387" r:id="rId12"/>
    <p:sldId id="381" r:id="rId13"/>
    <p:sldId id="382" r:id="rId14"/>
    <p:sldId id="399" r:id="rId15"/>
    <p:sldId id="401" r:id="rId16"/>
    <p:sldId id="400" r:id="rId17"/>
    <p:sldId id="392" r:id="rId18"/>
    <p:sldId id="340" r:id="rId19"/>
    <p:sldId id="411" r:id="rId20"/>
    <p:sldId id="410" r:id="rId21"/>
    <p:sldId id="402" r:id="rId22"/>
    <p:sldId id="404" r:id="rId23"/>
    <p:sldId id="403" r:id="rId24"/>
    <p:sldId id="407" r:id="rId25"/>
    <p:sldId id="408" r:id="rId26"/>
    <p:sldId id="409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180" d="100"/>
          <a:sy n="180" d="100"/>
        </p:scale>
        <p:origin x="-464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DFAF73-8F1E-B946-A92A-83B1372C5721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7B8908-CA26-374C-83A4-87EF8300AB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538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60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biggest drawback is </a:t>
            </a:r>
            <a:r>
              <a:rPr lang="en" sz="30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scale</a:t>
            </a:r>
          </a:p>
          <a:p>
            <a:pPr lvl="0" rtl="0">
              <a:spcBef>
                <a:spcPts val="600"/>
              </a:spcBef>
              <a:buClr>
                <a:schemeClr val="dk1"/>
              </a:buClr>
              <a:buFont typeface="Arial"/>
              <a:buNone/>
            </a:pPr>
            <a:endParaRPr lang="en" sz="3000" b="1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228600" rtl="0">
              <a:spcBef>
                <a:spcPts val="600"/>
              </a:spcBef>
              <a:buClr>
                <a:schemeClr val="dk1"/>
              </a:buClr>
              <a:buSzPct val="100000"/>
            </a:pPr>
            <a:r>
              <a:rPr lang="en" sz="3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Still effectively anecdotes</a:t>
            </a:r>
          </a:p>
          <a:p>
            <a:pPr marL="457200" lvl="0" indent="-228600" rtl="0">
              <a:spcBef>
                <a:spcPts val="600"/>
              </a:spcBef>
              <a:buClr>
                <a:schemeClr val="dk1"/>
              </a:buClr>
              <a:buSzPct val="100000"/>
            </a:pPr>
            <a:r>
              <a:rPr lang="en" sz="30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Political and social scientists want more data</a:t>
            </a:r>
          </a:p>
          <a:p>
            <a:pPr marL="914400" lvl="1" indent="-228600" rtl="0">
              <a:spcBef>
                <a:spcPts val="480"/>
              </a:spcBef>
              <a:buClr>
                <a:schemeClr val="dk1"/>
              </a:buClr>
              <a:buSzPct val="100000"/>
            </a:pPr>
            <a:r>
              <a:rPr lang="en" sz="24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Citizen Lab, Berkman Center, Princeton, etc.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Global heat map showing the percentage of sites filtered for any client in countries around the world. China experiences the highest average amount of filtering, at 5% of measurable sites filtered by a resolver within the country.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403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----- Meeting Notes (4/14/17 13:50) -----</a:t>
            </a:r>
          </a:p>
          <a:p>
            <a:r>
              <a:rPr lang="en-US"/>
              <a:t>Need a version of this plot by category.</a:t>
            </a:r>
          </a:p>
        </p:txBody>
      </p:sp>
    </p:spTree>
    <p:extLst>
      <p:ext uri="{BB962C8B-B14F-4D97-AF65-F5344CB8AC3E}">
        <p14:creationId xmlns:p14="http://schemas.microsoft.com/office/powerpoint/2010/main" val="2861733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Note: This study likely</a:t>
            </a:r>
            <a:r>
              <a:rPr lang="en-US" baseline="0" dirty="0" smtClean="0"/>
              <a:t> no longer works.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B8908-CA26-374C-83A4-87EF8300AB0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9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“oh wait… you can take down other stuff, too?”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7B8908-CA26-374C-83A4-87EF8300AB0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495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6D851A-6E17-AD48-B0E7-6825D31DDA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00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08371F-1ABF-8047-8121-47C63043971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249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4650" y="217885"/>
            <a:ext cx="2190750" cy="43767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217885"/>
            <a:ext cx="6419850" cy="43767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7D2F05-9BF7-174E-961F-1B4FAB3A5DD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066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17885"/>
            <a:ext cx="8763000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F0B2B4-CAE3-A74A-9DD7-354B3EFF012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23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17885"/>
            <a:ext cx="8763000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200151"/>
            <a:ext cx="8229600" cy="3394472"/>
          </a:xfrm>
        </p:spPr>
        <p:txBody>
          <a:bodyPr/>
          <a:lstStyle/>
          <a:p>
            <a:pPr lvl="0"/>
            <a:endParaRPr lang="en-US" noProof="0" smtClean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15FF8B3-73F8-6F4C-BF5A-FB25EF31E5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517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2" y="445026"/>
            <a:ext cx="8520599" cy="572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2" y="1152475"/>
            <a:ext cx="8520599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50000"/>
              </a:lnSpc>
              <a:spcBef>
                <a:spcPts val="0"/>
              </a:spcBef>
              <a:buSzPct val="100000"/>
              <a:defRPr sz="2000"/>
            </a:lvl1pPr>
            <a:lvl2pPr lvl="1">
              <a:lnSpc>
                <a:spcPct val="150000"/>
              </a:lnSpc>
              <a:spcBef>
                <a:spcPts val="0"/>
              </a:spcBef>
              <a:buSzPct val="100000"/>
              <a:defRPr sz="1600"/>
            </a:lvl2pPr>
            <a:lvl3pPr lvl="2">
              <a:lnSpc>
                <a:spcPct val="150000"/>
              </a:lnSpc>
              <a:spcBef>
                <a:spcPts val="0"/>
              </a:spcBef>
              <a:defRPr/>
            </a:lvl3pPr>
            <a:lvl4pPr lvl="3">
              <a:lnSpc>
                <a:spcPct val="150000"/>
              </a:lnSpc>
              <a:spcBef>
                <a:spcPts val="0"/>
              </a:spcBef>
              <a:defRPr/>
            </a:lvl4pPr>
            <a:lvl5pPr lvl="4">
              <a:lnSpc>
                <a:spcPct val="150000"/>
              </a:lnSpc>
              <a:spcBef>
                <a:spcPts val="0"/>
              </a:spcBef>
              <a:defRPr/>
            </a:lvl5pPr>
            <a:lvl6pPr lvl="5">
              <a:lnSpc>
                <a:spcPct val="150000"/>
              </a:lnSpc>
              <a:spcBef>
                <a:spcPts val="0"/>
              </a:spcBef>
              <a:defRPr/>
            </a:lvl6pPr>
            <a:lvl7pPr lvl="6">
              <a:lnSpc>
                <a:spcPct val="150000"/>
              </a:lnSpc>
              <a:spcBef>
                <a:spcPts val="0"/>
              </a:spcBef>
              <a:defRPr/>
            </a:lvl7pPr>
            <a:lvl8pPr lvl="7">
              <a:lnSpc>
                <a:spcPct val="150000"/>
              </a:lnSpc>
              <a:spcBef>
                <a:spcPts val="0"/>
              </a:spcBef>
              <a:defRPr/>
            </a:lvl8pPr>
            <a:lvl9pPr lvl="8">
              <a:lnSpc>
                <a:spcPct val="150000"/>
              </a:lnSpc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9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05648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9" y="4663216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161387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preserve="1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14647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61986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13293F-A701-8444-B486-700FBAE527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48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06E99E-D720-6340-86B3-90B718EF89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178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F77965-81DB-E743-B45F-991A3B1F6A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829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2483BF-02F6-9547-A3DF-8E78503DA4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907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6A3548-AFD8-DD44-AABA-B22E9FAAAFF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7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1B7C7F-2862-3A4B-81EE-BCA2C477E23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58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E19E29-21F2-0541-B9E2-14C739D7B04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189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35DB8F2-4508-CF47-A1CE-E729F5692DD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652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217885"/>
            <a:ext cx="8763000" cy="85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4683919"/>
            <a:ext cx="2133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4683919"/>
            <a:ext cx="2895600" cy="357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4857750"/>
            <a:ext cx="2133600" cy="171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cs typeface="+mn-cs"/>
              </a:defRPr>
            </a:lvl1pPr>
          </a:lstStyle>
          <a:p>
            <a:pPr>
              <a:defRPr/>
            </a:pPr>
            <a:fld id="{E3D504B1-A9A7-9649-8201-66D977BA394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279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FF0000"/>
          </a:solidFill>
          <a:latin typeface="+mj-lt"/>
          <a:ea typeface="+mj-ea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FF0000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FF0000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FF0000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 b="1">
          <a:solidFill>
            <a:srgbClr val="FF0000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000" b="1">
          <a:solidFill>
            <a:srgbClr val="FF0000"/>
          </a:solidFill>
          <a:latin typeface="Arial" charset="0"/>
          <a:ea typeface="ＭＳ Ｐゴシック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000" b="1">
          <a:solidFill>
            <a:srgbClr val="FF0000"/>
          </a:solidFill>
          <a:latin typeface="Arial" charset="0"/>
          <a:ea typeface="ＭＳ Ｐゴシック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000" b="1">
          <a:solidFill>
            <a:srgbClr val="FF0000"/>
          </a:solidFill>
          <a:latin typeface="Arial" charset="0"/>
          <a:ea typeface="ＭＳ Ｐゴシック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000" b="1">
          <a:solidFill>
            <a:srgbClr val="FF0000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image" Target="../media/image1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Future </a:t>
            </a:r>
            <a:r>
              <a:rPr lang="en-US" smtClean="0"/>
              <a:t>of </a:t>
            </a:r>
            <a:br>
              <a:rPr lang="en-US" smtClean="0"/>
            </a:br>
            <a:r>
              <a:rPr lang="en-US" smtClean="0"/>
              <a:t>Free </a:t>
            </a:r>
            <a:r>
              <a:rPr lang="en-US" dirty="0" smtClean="0"/>
              <a:t>Expression Online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Nick Feamster</a:t>
            </a:r>
            <a:br>
              <a:rPr lang="en-US" dirty="0" smtClean="0"/>
            </a:br>
            <a:r>
              <a:rPr lang="en-US" dirty="0" smtClean="0"/>
              <a:t>Princeton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497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05979"/>
            <a:ext cx="4944165" cy="857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Attac</a:t>
            </a:r>
            <a:r>
              <a:rPr lang="en-US" dirty="0" smtClean="0"/>
              <a:t>k: Spread </a:t>
            </a:r>
            <a:r>
              <a:rPr lang="en-US" dirty="0" smtClean="0"/>
              <a:t>“</a:t>
            </a:r>
            <a:r>
              <a:rPr lang="en-US" dirty="0" smtClean="0"/>
              <a:t>Propaganda”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3354" y="1497890"/>
            <a:ext cx="4590703" cy="2356190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Higher fraction of </a:t>
            </a:r>
            <a:r>
              <a:rPr lang="en-US" sz="2400" dirty="0" err="1" smtClean="0"/>
              <a:t>retweets</a:t>
            </a: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More </a:t>
            </a:r>
            <a:r>
              <a:rPr lang="en-US" sz="2400" dirty="0" err="1" smtClean="0"/>
              <a:t>bursty</a:t>
            </a:r>
            <a:r>
              <a:rPr lang="en-US" sz="2400" dirty="0" smtClean="0"/>
              <a:t> tweeting volumes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Higher daily volumes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Quick </a:t>
            </a:r>
            <a:r>
              <a:rPr lang="en-US" sz="2400" dirty="0" err="1" smtClean="0"/>
              <a:t>retweeting</a:t>
            </a:r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95ADB0F-E9F2-1D42-9E15-ECDE97EFB0F8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7200" y="4278314"/>
            <a:ext cx="4527550" cy="83099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#bias</a:t>
            </a:r>
            <a:r>
              <a:rPr lang="en-US" sz="1200" dirty="0"/>
              <a:t>: Measuring the Tweeting Behavior of Propagandists</a:t>
            </a:r>
          </a:p>
          <a:p>
            <a:r>
              <a:rPr lang="en-US" sz="1200" dirty="0"/>
              <a:t>by </a:t>
            </a:r>
            <a:r>
              <a:rPr lang="en-US" sz="1200" dirty="0" err="1"/>
              <a:t>Cristian</a:t>
            </a:r>
            <a:r>
              <a:rPr lang="en-US" sz="1200" dirty="0"/>
              <a:t> </a:t>
            </a:r>
            <a:r>
              <a:rPr lang="en-US" sz="1200" dirty="0" err="1"/>
              <a:t>Lumezanu</a:t>
            </a:r>
            <a:r>
              <a:rPr lang="en-US" sz="1200" dirty="0"/>
              <a:t>, Nick Feamster, and Hans Klein.</a:t>
            </a:r>
          </a:p>
          <a:p>
            <a:r>
              <a:rPr lang="en-US" sz="1200" dirty="0"/>
              <a:t>In the </a:t>
            </a:r>
            <a:r>
              <a:rPr lang="en-US" sz="1200" i="1" dirty="0"/>
              <a:t>Sixth International AAAI Conference on Weblogs and Social </a:t>
            </a:r>
            <a:r>
              <a:rPr lang="en-US" sz="1200" i="1" dirty="0" smtClean="0"/>
              <a:t>Media (ICWSM)</a:t>
            </a:r>
            <a:r>
              <a:rPr lang="en-US" sz="1200" dirty="0" smtClean="0"/>
              <a:t>, </a:t>
            </a:r>
            <a:r>
              <a:rPr lang="en-US" sz="1200" dirty="0"/>
              <a:t>2012.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0415" y="350154"/>
            <a:ext cx="4673585" cy="128108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36089" y="76419"/>
            <a:ext cx="18914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Nevada Senate Race</a:t>
            </a:r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5367" y="2636269"/>
            <a:ext cx="4302291" cy="112810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730900" y="2314292"/>
            <a:ext cx="17914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Debt Ceiling Debate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200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of Online Speech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579" y="1017352"/>
            <a:ext cx="8229600" cy="3394472"/>
          </a:xfrm>
        </p:spPr>
        <p:txBody>
          <a:bodyPr/>
          <a:lstStyle/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Who gets to speak?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Filtering and manipulation of Internet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protocols</a:t>
            </a:r>
          </a:p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HTTP, TCP/IP, DNS</a:t>
            </a:r>
          </a:p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Circumvention tools (e.g., Tor)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b="1" dirty="0" smtClean="0"/>
              <a:t>Who can be heard?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Filtering and manipulation on Internet </a:t>
            </a:r>
            <a:r>
              <a:rPr lang="en-US" b="1" dirty="0" smtClean="0"/>
              <a:t>platforms</a:t>
            </a:r>
          </a:p>
          <a:p>
            <a:pPr lvl="1"/>
            <a:r>
              <a:rPr lang="en-US" dirty="0" smtClean="0"/>
              <a:t>Filter bubbles, Personalization (and attacks)</a:t>
            </a:r>
          </a:p>
          <a:p>
            <a:pPr lvl="1"/>
            <a:r>
              <a:rPr lang="en-US" dirty="0" smtClean="0"/>
              <a:t>Propaganda </a:t>
            </a:r>
            <a:r>
              <a:rPr lang="en-US" dirty="0" smtClean="0"/>
              <a:t>and bots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Automated filtering</a:t>
            </a:r>
            <a:endParaRPr lang="en-US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1742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7186"/>
            <a:ext cx="4896181" cy="16151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96" y="2582657"/>
            <a:ext cx="4791585" cy="12922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272" y="1615169"/>
            <a:ext cx="4657909" cy="10608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96" y="3819376"/>
            <a:ext cx="4638579" cy="1132760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37100" y="34261"/>
            <a:ext cx="8991600" cy="585488"/>
          </a:xfrm>
        </p:spPr>
        <p:txBody>
          <a:bodyPr/>
          <a:lstStyle/>
          <a:p>
            <a:r>
              <a:rPr lang="en-US" sz="3600" dirty="0" smtClean="0"/>
              <a:t>Filtering “Unwanted Content”</a:t>
            </a:r>
            <a:endParaRPr lang="en-US" sz="3600" dirty="0"/>
          </a:p>
        </p:txBody>
      </p:sp>
      <p:sp>
        <p:nvSpPr>
          <p:cNvPr id="11" name="TextBox 10"/>
          <p:cNvSpPr txBox="1"/>
          <p:nvPr/>
        </p:nvSpPr>
        <p:spPr>
          <a:xfrm>
            <a:off x="5217493" y="887536"/>
            <a:ext cx="2149729" cy="369332"/>
          </a:xfrm>
          <a:prstGeom prst="rect">
            <a:avLst/>
          </a:prstGeom>
          <a:solidFill>
            <a:srgbClr val="D9D9D9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Email Spam (2009)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17492" y="1837053"/>
            <a:ext cx="3350823" cy="369332"/>
          </a:xfrm>
          <a:prstGeom prst="rect">
            <a:avLst/>
          </a:prstGeom>
          <a:solidFill>
            <a:srgbClr val="D9D9D9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Web-based Malware (2010)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217493" y="3022358"/>
            <a:ext cx="3565030" cy="369332"/>
          </a:xfrm>
          <a:prstGeom prst="rect">
            <a:avLst/>
          </a:prstGeom>
          <a:solidFill>
            <a:srgbClr val="D9D9D9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Bulletproof Web Hosting (2015)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72684" y="4177061"/>
            <a:ext cx="4031698" cy="369332"/>
          </a:xfrm>
          <a:prstGeom prst="rect">
            <a:avLst/>
          </a:prstGeom>
          <a:solidFill>
            <a:srgbClr val="D9D9D9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Early Detection of DNS Abuse (2016)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4889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929" y="1865734"/>
            <a:ext cx="8763000" cy="857250"/>
          </a:xfrm>
        </p:spPr>
        <p:txBody>
          <a:bodyPr/>
          <a:lstStyle/>
          <a:p>
            <a:pPr algn="ctr"/>
            <a:r>
              <a:rPr lang="en-US" dirty="0" smtClean="0"/>
              <a:t>Filtering “unwanted content” is nothing but goodness, right…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42314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466718"/>
            <a:ext cx="8763000" cy="857250"/>
          </a:xfrm>
        </p:spPr>
        <p:txBody>
          <a:bodyPr/>
          <a:lstStyle/>
          <a:p>
            <a:pPr algn="ctr"/>
            <a:r>
              <a:rPr lang="en-US" dirty="0" smtClean="0"/>
              <a:t>...depends on who gets to decide what is “wanted”.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11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092200"/>
            <a:ext cx="45720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893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3553"/>
            <a:ext cx="5820074" cy="22002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1878" y="0"/>
            <a:ext cx="4216829" cy="51458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375" y="125503"/>
            <a:ext cx="2355272" cy="8600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9376" y="3542492"/>
            <a:ext cx="3303908" cy="92333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Centralization of Internet content platforms is exacerbating takedown risk.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5356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309" y="1075135"/>
            <a:ext cx="4052504" cy="3016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Filtering </a:t>
            </a:r>
            <a:r>
              <a:rPr lang="en-US" dirty="0" smtClean="0"/>
              <a:t>and Speech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6160" y="2446880"/>
            <a:ext cx="6109240" cy="269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396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content moderation is harder than the “old” problems.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91581"/>
            <a:ext cx="8229600" cy="2106032"/>
          </a:xfrm>
        </p:spPr>
        <p:txBody>
          <a:bodyPr/>
          <a:lstStyle/>
          <a:p>
            <a:r>
              <a:rPr lang="en-US" dirty="0" smtClean="0"/>
              <a:t>Offending content is infinite</a:t>
            </a:r>
          </a:p>
          <a:p>
            <a:r>
              <a:rPr lang="en-US" dirty="0" smtClean="0"/>
              <a:t>Context is absent</a:t>
            </a:r>
          </a:p>
          <a:p>
            <a:r>
              <a:rPr lang="en-US" dirty="0" smtClean="0"/>
              <a:t>Fair use?</a:t>
            </a:r>
          </a:p>
          <a:p>
            <a:r>
              <a:rPr lang="en-US" dirty="0" smtClean="0"/>
              <a:t>Parody?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396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Content Analysis Doesn’t Work (2008)</a:t>
            </a:r>
            <a:endParaRPr lang="en-US" sz="3600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911" y="1425221"/>
            <a:ext cx="2867203" cy="21504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4883" y="2513199"/>
            <a:ext cx="2442432" cy="21990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6" name="Text Box 8"/>
          <p:cNvSpPr txBox="1">
            <a:spLocks noChangeArrowheads="1"/>
          </p:cNvSpPr>
          <p:nvPr/>
        </p:nvSpPr>
        <p:spPr bwMode="auto">
          <a:xfrm>
            <a:off x="3988460" y="1691543"/>
            <a:ext cx="1246762" cy="307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1" tIns="40816" rIns="81631" bIns="40816"/>
          <a:lstStyle>
            <a:lvl1pPr defTabSz="407988">
              <a:tabLst>
                <a:tab pos="657225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392113" indent="-196850" defTabSz="407988">
              <a:tabLst>
                <a:tab pos="657225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587375" indent="-195263" defTabSz="407988">
              <a:tabLst>
                <a:tab pos="657225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782638" indent="-195263" defTabSz="407988">
              <a:tabLst>
                <a:tab pos="657225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979488" indent="-196850" defTabSz="407988">
              <a:tabLst>
                <a:tab pos="657225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14366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18938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23510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28082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charset="0"/>
              <a:buNone/>
            </a:pPr>
            <a:r>
              <a:rPr lang="fi-FI" sz="2000" b="1" dirty="0" err="1">
                <a:solidFill>
                  <a:srgbClr val="000000"/>
                </a:solidFill>
              </a:rPr>
              <a:t>PDFs</a:t>
            </a:r>
            <a:endParaRPr lang="fi-FI" sz="2000" b="1" dirty="0">
              <a:solidFill>
                <a:srgbClr val="000000"/>
              </a:solidFill>
            </a:endParaRPr>
          </a:p>
        </p:txBody>
      </p:sp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590550" y="4374104"/>
            <a:ext cx="90840" cy="2699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050"/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5171897" y="2859943"/>
            <a:ext cx="1507243" cy="307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1" tIns="40816" rIns="81631" bIns="40816"/>
          <a:lstStyle>
            <a:lvl1pPr defTabSz="407988"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392113" indent="-196850" defTabSz="407988"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587375" indent="-195263" defTabSz="407988"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782638" indent="-195263" defTabSz="407988"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979488" indent="-196850" defTabSz="407988"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14366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18938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23510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28082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charset="0"/>
              <a:buNone/>
            </a:pPr>
            <a:r>
              <a:rPr lang="fi-FI" sz="1400" b="1" dirty="0">
                <a:solidFill>
                  <a:srgbClr val="000000"/>
                </a:solidFill>
              </a:rPr>
              <a:t>Excel </a:t>
            </a:r>
            <a:r>
              <a:rPr lang="fi-FI" sz="1400" b="1" dirty="0" err="1" smtClean="0">
                <a:solidFill>
                  <a:srgbClr val="000000"/>
                </a:solidFill>
              </a:rPr>
              <a:t>Sheets</a:t>
            </a:r>
            <a:endParaRPr lang="fi-FI" sz="1400" b="1" dirty="0">
              <a:solidFill>
                <a:srgbClr val="000000"/>
              </a:solidFill>
            </a:endParaRPr>
          </a:p>
        </p:txBody>
      </p:sp>
      <p:sp>
        <p:nvSpPr>
          <p:cNvPr id="9" name="Text Box 11"/>
          <p:cNvSpPr txBox="1">
            <a:spLocks noChangeArrowheads="1"/>
          </p:cNvSpPr>
          <p:nvPr/>
        </p:nvSpPr>
        <p:spPr bwMode="auto">
          <a:xfrm>
            <a:off x="6831364" y="3735887"/>
            <a:ext cx="1507243" cy="308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31" tIns="40816" rIns="81631" bIns="40816"/>
          <a:lstStyle>
            <a:lvl1pPr defTabSz="407988"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392113" indent="-196850" defTabSz="407988"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587375" indent="-195263" defTabSz="407988"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782638" indent="-195263" defTabSz="407988"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979488" indent="-196850" defTabSz="407988"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14366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18938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23510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2808288" indent="-196850" defTabSz="407988" fontAlgn="base">
              <a:spcBef>
                <a:spcPct val="0"/>
              </a:spcBef>
              <a:spcAft>
                <a:spcPct val="0"/>
              </a:spcAft>
              <a:tabLst>
                <a:tab pos="657225" algn="l"/>
                <a:tab pos="1312863" algn="l"/>
                <a:tab pos="1970088" algn="l"/>
                <a:tab pos="2627313" algn="l"/>
              </a:tabLs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hangingPunct="0">
              <a:lnSpc>
                <a:spcPct val="93000"/>
              </a:lnSpc>
              <a:buClr>
                <a:srgbClr val="000000"/>
              </a:buClr>
              <a:buSzPct val="45000"/>
              <a:buFont typeface="Wingdings" charset="0"/>
              <a:buNone/>
            </a:pPr>
            <a:r>
              <a:rPr lang="fi-FI" sz="1400" b="1" dirty="0" err="1">
                <a:solidFill>
                  <a:srgbClr val="000000"/>
                </a:solidFill>
              </a:rPr>
              <a:t>Images</a:t>
            </a:r>
            <a:endParaRPr lang="fi-FI" sz="1400" b="1" dirty="0">
              <a:solidFill>
                <a:srgbClr val="000000"/>
              </a:solidFill>
            </a:endParaRPr>
          </a:p>
        </p:txBody>
      </p:sp>
      <p:pic>
        <p:nvPicPr>
          <p:cNvPr id="10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4370" y="4044509"/>
            <a:ext cx="3414758" cy="990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70830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of Online Speech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579" y="1017352"/>
            <a:ext cx="8229600" cy="3394472"/>
          </a:xfrm>
        </p:spPr>
        <p:txBody>
          <a:bodyPr/>
          <a:lstStyle/>
          <a:p>
            <a:r>
              <a:rPr lang="en-US" b="1" dirty="0" smtClean="0"/>
              <a:t>Who gets to speak?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Filtering and manipulation of Internet </a:t>
            </a:r>
            <a:r>
              <a:rPr lang="en-US" b="1" dirty="0" smtClean="0"/>
              <a:t>protocols</a:t>
            </a:r>
          </a:p>
          <a:p>
            <a:pPr lvl="1"/>
            <a:r>
              <a:rPr lang="en-US" dirty="0" smtClean="0"/>
              <a:t>HTTP, TCP/IP, DNS</a:t>
            </a:r>
          </a:p>
          <a:p>
            <a:pPr lvl="1"/>
            <a:r>
              <a:rPr lang="en-US" dirty="0" smtClean="0"/>
              <a:t>Circumvention tools (e.g., Tor)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802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Content Analysis Still Doesn’t Work (2018)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223" y="987500"/>
            <a:ext cx="6413103" cy="408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903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30218"/>
            <a:ext cx="8763000" cy="857250"/>
          </a:xfrm>
        </p:spPr>
        <p:txBody>
          <a:bodyPr/>
          <a:lstStyle/>
          <a:p>
            <a:pPr algn="ctr"/>
            <a:r>
              <a:rPr lang="en-US" dirty="0" smtClean="0"/>
              <a:t>Disinformation... </a:t>
            </a:r>
            <a:br>
              <a:rPr lang="en-US" dirty="0" smtClean="0"/>
            </a:br>
            <a:r>
              <a:rPr lang="en-US" dirty="0" smtClean="0"/>
              <a:t>(a.k.a. “Fake News”)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217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900"/>
            <a:ext cx="9144000" cy="4956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28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100" y="0"/>
            <a:ext cx="804785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944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Instead of Content, </a:t>
            </a:r>
            <a:br>
              <a:rPr lang="en-US" dirty="0" smtClean="0"/>
            </a:br>
            <a:r>
              <a:rPr lang="en-US" dirty="0" smtClean="0"/>
              <a:t>What About Infrastructure?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6540"/>
            <a:ext cx="8229600" cy="3394472"/>
          </a:xfrm>
        </p:spPr>
        <p:txBody>
          <a:bodyPr/>
          <a:lstStyle/>
          <a:p>
            <a:r>
              <a:rPr lang="en-US" dirty="0" smtClean="0"/>
              <a:t>Where is the website hosted?</a:t>
            </a:r>
          </a:p>
          <a:p>
            <a:r>
              <a:rPr lang="en-US" dirty="0" smtClean="0"/>
              <a:t>Is it secure (i.e., HTTPS) or not?</a:t>
            </a:r>
          </a:p>
          <a:p>
            <a:r>
              <a:rPr lang="en-US" dirty="0" smtClean="0"/>
              <a:t>What about the domain name </a:t>
            </a:r>
            <a:br>
              <a:rPr lang="en-US" dirty="0" smtClean="0"/>
            </a:br>
            <a:r>
              <a:rPr lang="en-US" dirty="0" smtClean="0"/>
              <a:t>(e.g., </a:t>
            </a:r>
            <a:r>
              <a:rPr lang="en-US" dirty="0" err="1" smtClean="0"/>
              <a:t>marketscreener.com</a:t>
            </a:r>
            <a:r>
              <a:rPr lang="en-US" dirty="0" smtClean="0"/>
              <a:t>)?</a:t>
            </a:r>
          </a:p>
          <a:p>
            <a:r>
              <a:rPr lang="en-US" dirty="0" smtClean="0"/>
              <a:t>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076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Early Results: Disinformation Websites Hosted in Funny Places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056" y="1474612"/>
            <a:ext cx="4310944" cy="34248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84111"/>
            <a:ext cx="4490867" cy="352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7349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Control of online speech started with </a:t>
            </a:r>
            <a:r>
              <a:rPr lang="en-US" b="1" dirty="0" smtClean="0">
                <a:solidFill>
                  <a:srgbClr val="FF0000"/>
                </a:solidFill>
              </a:rPr>
              <a:t>censorship and filtering</a:t>
            </a:r>
          </a:p>
          <a:p>
            <a:r>
              <a:rPr lang="en-US" dirty="0" smtClean="0"/>
              <a:t>It is increasingly about </a:t>
            </a:r>
            <a:r>
              <a:rPr lang="en-US" b="1" dirty="0" smtClean="0">
                <a:solidFill>
                  <a:srgbClr val="FF0000"/>
                </a:solidFill>
              </a:rPr>
              <a:t>controlling the conversation</a:t>
            </a:r>
            <a:r>
              <a:rPr lang="en-US" dirty="0" smtClean="0"/>
              <a:t> (disinformation, etc.)</a:t>
            </a:r>
          </a:p>
          <a:p>
            <a:r>
              <a:rPr lang="en-US" dirty="0" smtClean="0"/>
              <a:t>The network infrastructure used to launch these new attacks on information looks bizarre</a:t>
            </a:r>
          </a:p>
          <a:p>
            <a:pPr lvl="1"/>
            <a:r>
              <a:rPr lang="en-US" dirty="0" smtClean="0"/>
              <a:t>We can use this insight to detect “unwanted” content without having to rely on content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973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792013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2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327191" y="261566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 smtClean="0"/>
              <a:t>Conventional:</a:t>
            </a:r>
            <a:br>
              <a:rPr lang="en-US" sz="3600" dirty="0" smtClean="0"/>
            </a:br>
            <a:r>
              <a:rPr lang="en-US" sz="3600" dirty="0" smtClean="0"/>
              <a:t>Measurement with People</a:t>
            </a:r>
            <a:endParaRPr lang="en" sz="3600" dirty="0"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56793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2590001" y="1327261"/>
            <a:ext cx="3606849" cy="36068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" name="Shape 82"/>
          <p:cNvGrpSpPr/>
          <p:nvPr/>
        </p:nvGrpSpPr>
        <p:grpSpPr>
          <a:xfrm>
            <a:off x="2570102" y="2141527"/>
            <a:ext cx="3578999" cy="1908000"/>
            <a:chOff x="2570100" y="2141527"/>
            <a:chExt cx="3578999" cy="1908000"/>
          </a:xfrm>
        </p:grpSpPr>
        <p:cxnSp>
          <p:nvCxnSpPr>
            <p:cNvPr id="83" name="Shape 83"/>
            <p:cNvCxnSpPr/>
            <p:nvPr/>
          </p:nvCxnSpPr>
          <p:spPr>
            <a:xfrm flipH="1">
              <a:off x="2570100" y="2444500"/>
              <a:ext cx="3578999" cy="1433699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dash"/>
              <a:round/>
              <a:headEnd type="none" w="lg" len="lg"/>
              <a:tailEnd type="triangle" w="lg" len="lg"/>
            </a:ln>
          </p:spPr>
        </p:cxnSp>
        <p:sp>
          <p:nvSpPr>
            <p:cNvPr id="84" name="Shape 84"/>
            <p:cNvSpPr txBox="1"/>
            <p:nvPr/>
          </p:nvSpPr>
          <p:spPr>
            <a:xfrm rot="-1322908">
              <a:off x="2886668" y="2681079"/>
              <a:ext cx="3036035" cy="828895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400">
                  <a:latin typeface="Calibri"/>
                  <a:ea typeface="Calibri"/>
                  <a:cs typeface="Calibri"/>
                  <a:sym typeface="Calibri"/>
                </a:rPr>
                <a:t>Custom measurement software</a:t>
              </a:r>
            </a:p>
          </p:txBody>
        </p:sp>
      </p:grpSp>
      <p:grpSp>
        <p:nvGrpSpPr>
          <p:cNvPr id="85" name="Shape 85"/>
          <p:cNvGrpSpPr/>
          <p:nvPr/>
        </p:nvGrpSpPr>
        <p:grpSpPr>
          <a:xfrm>
            <a:off x="5899302" y="1103923"/>
            <a:ext cx="2008499" cy="1265894"/>
            <a:chOff x="6660850" y="991700"/>
            <a:chExt cx="2008499" cy="1265894"/>
          </a:xfrm>
        </p:grpSpPr>
        <p:pic>
          <p:nvPicPr>
            <p:cNvPr id="86" name="Shape 8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319275" y="991700"/>
              <a:ext cx="691642" cy="8573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" name="Shape 87"/>
            <p:cNvSpPr txBox="1"/>
            <p:nvPr/>
          </p:nvSpPr>
          <p:spPr>
            <a:xfrm>
              <a:off x="6660850" y="1730194"/>
              <a:ext cx="2008499" cy="5273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400">
                  <a:latin typeface="Calibri"/>
                  <a:ea typeface="Calibri"/>
                  <a:cs typeface="Calibri"/>
                  <a:sym typeface="Calibri"/>
                </a:rPr>
                <a:t>Researcher</a:t>
              </a:r>
            </a:p>
          </p:txBody>
        </p:sp>
      </p:grpSp>
      <p:grpSp>
        <p:nvGrpSpPr>
          <p:cNvPr id="88" name="Shape 88"/>
          <p:cNvGrpSpPr/>
          <p:nvPr/>
        </p:nvGrpSpPr>
        <p:grpSpPr>
          <a:xfrm rot="-562879">
            <a:off x="2302358" y="630675"/>
            <a:ext cx="3967697" cy="1186793"/>
            <a:chOff x="2015400" y="2188351"/>
            <a:chExt cx="3967800" cy="1186823"/>
          </a:xfrm>
        </p:grpSpPr>
        <p:cxnSp>
          <p:nvCxnSpPr>
            <p:cNvPr id="89" name="Shape 89"/>
            <p:cNvCxnSpPr/>
            <p:nvPr/>
          </p:nvCxnSpPr>
          <p:spPr>
            <a:xfrm>
              <a:off x="2015400" y="2640175"/>
              <a:ext cx="3967800" cy="735000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dash"/>
              <a:round/>
              <a:headEnd type="none" w="lg" len="lg"/>
              <a:tailEnd type="triangle" w="lg" len="lg"/>
            </a:ln>
          </p:spPr>
        </p:cxnSp>
        <p:sp>
          <p:nvSpPr>
            <p:cNvPr id="90" name="Shape 90"/>
            <p:cNvSpPr txBox="1"/>
            <p:nvPr/>
          </p:nvSpPr>
          <p:spPr>
            <a:xfrm rot="630925">
              <a:off x="2104885" y="2532954"/>
              <a:ext cx="3818630" cy="45919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 rtl="0">
                <a:spcBef>
                  <a:spcPts val="0"/>
                </a:spcBef>
                <a:buNone/>
              </a:pPr>
              <a:r>
                <a:rPr lang="en" sz="2400">
                  <a:latin typeface="Calibri"/>
                  <a:ea typeface="Calibri"/>
                  <a:cs typeface="Calibri"/>
                  <a:sym typeface="Calibri"/>
                </a:rPr>
                <a:t>Anecdote</a:t>
              </a:r>
            </a:p>
            <a:p>
              <a:pPr lvl="0" algn="ctr" rtl="0">
                <a:spcBef>
                  <a:spcPts val="0"/>
                </a:spcBef>
                <a:buNone/>
              </a:pPr>
              <a:r>
                <a:rPr lang="en" sz="2400">
                  <a:latin typeface="Calibri"/>
                  <a:ea typeface="Calibri"/>
                  <a:cs typeface="Calibri"/>
                  <a:sym typeface="Calibri"/>
                </a:rPr>
                <a:t>(Twitter censored in Iran)</a:t>
              </a:r>
            </a:p>
          </p:txBody>
        </p:sp>
      </p:grpSp>
      <p:grpSp>
        <p:nvGrpSpPr>
          <p:cNvPr id="91" name="Shape 91"/>
          <p:cNvGrpSpPr/>
          <p:nvPr/>
        </p:nvGrpSpPr>
        <p:grpSpPr>
          <a:xfrm>
            <a:off x="846527" y="3306184"/>
            <a:ext cx="2008499" cy="1540496"/>
            <a:chOff x="581500" y="2211223"/>
            <a:chExt cx="2008499" cy="1540496"/>
          </a:xfrm>
        </p:grpSpPr>
        <p:grpSp>
          <p:nvGrpSpPr>
            <p:cNvPr id="92" name="Shape 92"/>
            <p:cNvGrpSpPr/>
            <p:nvPr/>
          </p:nvGrpSpPr>
          <p:grpSpPr>
            <a:xfrm>
              <a:off x="581500" y="2211223"/>
              <a:ext cx="2008499" cy="1540496"/>
              <a:chOff x="524875" y="2232385"/>
              <a:chExt cx="2008499" cy="1540496"/>
            </a:xfrm>
          </p:grpSpPr>
          <p:pic>
            <p:nvPicPr>
              <p:cNvPr id="93" name="Shape 93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1059553" y="2232385"/>
                <a:ext cx="691799" cy="8607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94" name="Shape 94"/>
              <p:cNvSpPr txBox="1"/>
              <p:nvPr/>
            </p:nvSpPr>
            <p:spPr>
              <a:xfrm>
                <a:off x="524875" y="3245481"/>
                <a:ext cx="2008499" cy="52739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2400">
                    <a:latin typeface="Calibri"/>
                    <a:ea typeface="Calibri"/>
                    <a:cs typeface="Calibri"/>
                    <a:sym typeface="Calibri"/>
                  </a:rPr>
                  <a:t>Vantage points</a:t>
                </a:r>
              </a:p>
            </p:txBody>
          </p:sp>
        </p:grpSp>
        <p:pic>
          <p:nvPicPr>
            <p:cNvPr id="95" name="Shape 9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268578" y="2363623"/>
              <a:ext cx="691799" cy="86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6" name="Shape 96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1420978" y="2516023"/>
              <a:ext cx="691799" cy="860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7" name="Shape 97"/>
          <p:cNvGrpSpPr/>
          <p:nvPr/>
        </p:nvGrpSpPr>
        <p:grpSpPr>
          <a:xfrm>
            <a:off x="2676300" y="4161786"/>
            <a:ext cx="3087300" cy="433499"/>
            <a:chOff x="2676300" y="4161785"/>
            <a:chExt cx="3087300" cy="433499"/>
          </a:xfrm>
        </p:grpSpPr>
        <p:cxnSp>
          <p:nvCxnSpPr>
            <p:cNvPr id="98" name="Shape 98"/>
            <p:cNvCxnSpPr/>
            <p:nvPr/>
          </p:nvCxnSpPr>
          <p:spPr>
            <a:xfrm>
              <a:off x="2676300" y="4161785"/>
              <a:ext cx="2782500" cy="128699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99" name="Shape 99"/>
            <p:cNvCxnSpPr/>
            <p:nvPr/>
          </p:nvCxnSpPr>
          <p:spPr>
            <a:xfrm>
              <a:off x="2828700" y="4314185"/>
              <a:ext cx="2782500" cy="128699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100" name="Shape 100"/>
            <p:cNvCxnSpPr/>
            <p:nvPr/>
          </p:nvCxnSpPr>
          <p:spPr>
            <a:xfrm>
              <a:off x="2981100" y="4466585"/>
              <a:ext cx="2782500" cy="128699"/>
            </a:xfrm>
            <a:prstGeom prst="straightConnector1">
              <a:avLst/>
            </a:prstGeom>
            <a:noFill/>
            <a:ln w="38100" cap="flat" cmpd="sng">
              <a:solidFill>
                <a:srgbClr val="00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</p:grpSp>
      <p:grpSp>
        <p:nvGrpSpPr>
          <p:cNvPr id="101" name="Shape 101"/>
          <p:cNvGrpSpPr/>
          <p:nvPr/>
        </p:nvGrpSpPr>
        <p:grpSpPr>
          <a:xfrm>
            <a:off x="3107075" y="3828685"/>
            <a:ext cx="1596300" cy="1174088"/>
            <a:chOff x="147512" y="3566450"/>
            <a:chExt cx="1596300" cy="1174088"/>
          </a:xfrm>
        </p:grpSpPr>
        <p:pic>
          <p:nvPicPr>
            <p:cNvPr id="102" name="Shape 102"/>
            <p:cNvPicPr preferRelativeResize="0"/>
            <p:nvPr/>
          </p:nvPicPr>
          <p:blipFill rotWithShape="1">
            <a:blip r:embed="rId6">
              <a:alphaModFix/>
            </a:blip>
            <a:srcRect l="19178"/>
            <a:stretch/>
          </p:blipFill>
          <p:spPr>
            <a:xfrm>
              <a:off x="507962" y="3566450"/>
              <a:ext cx="875399" cy="857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3" name="Shape 103"/>
            <p:cNvSpPr txBox="1"/>
            <p:nvPr/>
          </p:nvSpPr>
          <p:spPr>
            <a:xfrm>
              <a:off x="147512" y="4285438"/>
              <a:ext cx="1596300" cy="455100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3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Censor</a:t>
              </a:r>
            </a:p>
          </p:txBody>
        </p:sp>
      </p:grpSp>
      <p:grpSp>
        <p:nvGrpSpPr>
          <p:cNvPr id="104" name="Shape 104"/>
          <p:cNvGrpSpPr/>
          <p:nvPr/>
        </p:nvGrpSpPr>
        <p:grpSpPr>
          <a:xfrm>
            <a:off x="4955425" y="3828665"/>
            <a:ext cx="2501400" cy="1684385"/>
            <a:chOff x="5336425" y="3676264"/>
            <a:chExt cx="2501400" cy="1684385"/>
          </a:xfrm>
        </p:grpSpPr>
        <p:pic>
          <p:nvPicPr>
            <p:cNvPr id="105" name="Shape 105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6208825" y="3676264"/>
              <a:ext cx="756600" cy="9077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Shape 106"/>
            <p:cNvSpPr txBox="1"/>
            <p:nvPr/>
          </p:nvSpPr>
          <p:spPr>
            <a:xfrm>
              <a:off x="5336425" y="4503250"/>
              <a:ext cx="2501400" cy="8574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2400">
                  <a:latin typeface="Calibri"/>
                  <a:ea typeface="Calibri"/>
                  <a:cs typeface="Calibri"/>
                  <a:sym typeface="Calibri"/>
                </a:rPr>
                <a:t>Web service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81715920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124605" y="375318"/>
            <a:ext cx="6044988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600" dirty="0" smtClean="0"/>
              <a:t>Our Work: Large-Scale Measurement</a:t>
            </a:r>
            <a:endParaRPr lang="en" sz="3600" dirty="0"/>
          </a:p>
        </p:txBody>
      </p:sp>
      <p:sp>
        <p:nvSpPr>
          <p:cNvPr id="228" name="Shape 228"/>
          <p:cNvSpPr txBox="1">
            <a:spLocks noGrp="1"/>
          </p:cNvSpPr>
          <p:nvPr>
            <p:ph type="sldNum" idx="12"/>
          </p:nvPr>
        </p:nvSpPr>
        <p:spPr>
          <a:xfrm>
            <a:off x="8556793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grpSp>
        <p:nvGrpSpPr>
          <p:cNvPr id="229" name="Shape 229"/>
          <p:cNvGrpSpPr/>
          <p:nvPr/>
        </p:nvGrpSpPr>
        <p:grpSpPr>
          <a:xfrm>
            <a:off x="5690593" y="331581"/>
            <a:ext cx="3414899" cy="1784096"/>
            <a:chOff x="5690825" y="889853"/>
            <a:chExt cx="3414899" cy="1784096"/>
          </a:xfrm>
        </p:grpSpPr>
        <p:pic>
          <p:nvPicPr>
            <p:cNvPr id="230" name="Shape 23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992425" y="1299828"/>
              <a:ext cx="756600" cy="9077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1" name="Shape 231"/>
            <p:cNvSpPr txBox="1"/>
            <p:nvPr/>
          </p:nvSpPr>
          <p:spPr>
            <a:xfrm>
              <a:off x="6169825" y="889853"/>
              <a:ext cx="2401799" cy="346200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Origin Web site</a:t>
              </a:r>
            </a:p>
          </p:txBody>
        </p:sp>
        <p:sp>
          <p:nvSpPr>
            <p:cNvPr id="232" name="Shape 232"/>
            <p:cNvSpPr txBox="1"/>
            <p:nvPr/>
          </p:nvSpPr>
          <p:spPr>
            <a:xfrm>
              <a:off x="5690825" y="2207750"/>
              <a:ext cx="3414899" cy="466199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2400" b="0" i="0" u="none" strike="noStrike" cap="none" baseline="0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http</a:t>
              </a:r>
              <a:r>
                <a:rPr lang="en" sz="2400" b="0" i="0" u="none" strike="noStrike" cap="none" baseline="0" dirty="0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://</a:t>
              </a:r>
              <a:r>
                <a:rPr lang="en-US" sz="2400" b="0" i="0" u="none" strike="noStrike" cap="none" baseline="0" dirty="0" err="1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encoreenco.re</a:t>
              </a:r>
              <a:endParaRPr lang="en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3" name="Shape 233"/>
          <p:cNvGrpSpPr/>
          <p:nvPr/>
        </p:nvGrpSpPr>
        <p:grpSpPr>
          <a:xfrm>
            <a:off x="265271" y="1327852"/>
            <a:ext cx="2763599" cy="1906800"/>
            <a:chOff x="265503" y="1886125"/>
            <a:chExt cx="2763599" cy="1906800"/>
          </a:xfrm>
        </p:grpSpPr>
        <p:pic>
          <p:nvPicPr>
            <p:cNvPr id="234" name="Shape 23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301403" y="2308572"/>
              <a:ext cx="691799" cy="8607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5" name="Shape 235"/>
            <p:cNvSpPr txBox="1"/>
            <p:nvPr/>
          </p:nvSpPr>
          <p:spPr>
            <a:xfrm>
              <a:off x="541653" y="1886125"/>
              <a:ext cx="22113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Vantage point</a:t>
              </a:r>
            </a:p>
          </p:txBody>
        </p:sp>
        <p:sp>
          <p:nvSpPr>
            <p:cNvPr id="236" name="Shape 236"/>
            <p:cNvSpPr txBox="1"/>
            <p:nvPr/>
          </p:nvSpPr>
          <p:spPr>
            <a:xfrm>
              <a:off x="265503" y="3169525"/>
              <a:ext cx="2763599" cy="623400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Web browser</a:t>
              </a:r>
            </a:p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 </a:t>
              </a:r>
              <a:r>
                <a:rPr lang="en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Iran</a:t>
              </a:r>
            </a:p>
          </p:txBody>
        </p:sp>
      </p:grpSp>
      <p:grpSp>
        <p:nvGrpSpPr>
          <p:cNvPr id="237" name="Shape 237"/>
          <p:cNvGrpSpPr/>
          <p:nvPr/>
        </p:nvGrpSpPr>
        <p:grpSpPr>
          <a:xfrm>
            <a:off x="5690593" y="2594003"/>
            <a:ext cx="3098099" cy="1617125"/>
            <a:chOff x="5690825" y="3152275"/>
            <a:chExt cx="3098099" cy="1617125"/>
          </a:xfrm>
        </p:grpSpPr>
        <p:pic>
          <p:nvPicPr>
            <p:cNvPr id="238" name="Shape 23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6861575" y="3574724"/>
              <a:ext cx="756600" cy="9077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9" name="Shape 239"/>
            <p:cNvSpPr txBox="1"/>
            <p:nvPr/>
          </p:nvSpPr>
          <p:spPr>
            <a:xfrm>
              <a:off x="5763875" y="3152275"/>
              <a:ext cx="29520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Measurement target</a:t>
              </a:r>
            </a:p>
          </p:txBody>
        </p:sp>
        <p:sp>
          <p:nvSpPr>
            <p:cNvPr id="240" name="Shape 240"/>
            <p:cNvSpPr txBox="1"/>
            <p:nvPr/>
          </p:nvSpPr>
          <p:spPr>
            <a:xfrm>
              <a:off x="5690825" y="4423200"/>
              <a:ext cx="3098099" cy="346200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http://</a:t>
              </a:r>
              <a:r>
                <a:rPr lang="en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twitter</a:t>
              </a: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.com</a:t>
              </a:r>
            </a:p>
          </p:txBody>
        </p:sp>
      </p:grpSp>
      <p:sp>
        <p:nvSpPr>
          <p:cNvPr id="241" name="Shape 241"/>
          <p:cNvSpPr/>
          <p:nvPr/>
        </p:nvSpPr>
        <p:spPr>
          <a:xfrm>
            <a:off x="2984094" y="1264971"/>
            <a:ext cx="2865024" cy="2194776"/>
          </a:xfrm>
          <a:prstGeom prst="cloud">
            <a:avLst/>
          </a:prstGeom>
          <a:solidFill>
            <a:srgbClr val="EFEFEF"/>
          </a:solidFill>
          <a:ln w="12700" cap="flat" cmpd="sng">
            <a:solidFill>
              <a:schemeClr val="accent3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4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2" name="Shape 242"/>
          <p:cNvGrpSpPr/>
          <p:nvPr/>
        </p:nvGrpSpPr>
        <p:grpSpPr>
          <a:xfrm>
            <a:off x="2616081" y="2210373"/>
            <a:ext cx="3645300" cy="1424966"/>
            <a:chOff x="2616315" y="2768645"/>
            <a:chExt cx="3645300" cy="1424966"/>
          </a:xfrm>
        </p:grpSpPr>
        <p:cxnSp>
          <p:nvCxnSpPr>
            <p:cNvPr id="243" name="Shape 243"/>
            <p:cNvCxnSpPr/>
            <p:nvPr/>
          </p:nvCxnSpPr>
          <p:spPr>
            <a:xfrm>
              <a:off x="2616315" y="3125912"/>
              <a:ext cx="3645300" cy="1067699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miter/>
              <a:headEnd type="none" w="med" len="med"/>
              <a:tailEnd type="triangle" w="lg" len="lg"/>
            </a:ln>
          </p:spPr>
        </p:cxnSp>
        <p:sp>
          <p:nvSpPr>
            <p:cNvPr id="244" name="Shape 244"/>
            <p:cNvSpPr txBox="1"/>
            <p:nvPr/>
          </p:nvSpPr>
          <p:spPr>
            <a:xfrm rot="963277">
              <a:off x="2805485" y="3097835"/>
              <a:ext cx="2421231" cy="285120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Cross-origin</a:t>
              </a:r>
            </a:p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GET /favicon.ico</a:t>
              </a:r>
            </a:p>
          </p:txBody>
        </p:sp>
      </p:grpSp>
      <p:grpSp>
        <p:nvGrpSpPr>
          <p:cNvPr id="245" name="Shape 245"/>
          <p:cNvGrpSpPr/>
          <p:nvPr/>
        </p:nvGrpSpPr>
        <p:grpSpPr>
          <a:xfrm>
            <a:off x="2470540" y="834950"/>
            <a:ext cx="4071000" cy="1902600"/>
            <a:chOff x="2470774" y="1393223"/>
            <a:chExt cx="4071000" cy="1902600"/>
          </a:xfrm>
        </p:grpSpPr>
        <p:cxnSp>
          <p:nvCxnSpPr>
            <p:cNvPr id="246" name="Shape 246"/>
            <p:cNvCxnSpPr/>
            <p:nvPr/>
          </p:nvCxnSpPr>
          <p:spPr>
            <a:xfrm flipH="1">
              <a:off x="2568964" y="1790991"/>
              <a:ext cx="3822899" cy="1119899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miter/>
              <a:headEnd type="none" w="med" len="med"/>
              <a:tailEnd type="triangle" w="lg" len="lg"/>
            </a:ln>
          </p:spPr>
        </p:cxnSp>
        <p:sp>
          <p:nvSpPr>
            <p:cNvPr id="247" name="Shape 247"/>
            <p:cNvSpPr txBox="1"/>
            <p:nvPr/>
          </p:nvSpPr>
          <p:spPr>
            <a:xfrm rot="-977631">
              <a:off x="2504056" y="1938719"/>
              <a:ext cx="4004436" cy="811608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“Can you access</a:t>
              </a:r>
              <a:r>
                <a:rPr lang="en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/>
              </a:r>
              <a:br>
                <a:rPr lang="en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</a:b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http://</a:t>
              </a:r>
              <a:r>
                <a:rPr lang="en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twitter</a:t>
              </a: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.</a:t>
              </a:r>
              <a:r>
                <a:rPr lang="en" sz="24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com</a:t>
              </a: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?”</a:t>
              </a:r>
            </a:p>
          </p:txBody>
        </p:sp>
      </p:grpSp>
      <p:grpSp>
        <p:nvGrpSpPr>
          <p:cNvPr id="248" name="Shape 248"/>
          <p:cNvGrpSpPr/>
          <p:nvPr/>
        </p:nvGrpSpPr>
        <p:grpSpPr>
          <a:xfrm>
            <a:off x="4897232" y="2945781"/>
            <a:ext cx="1208475" cy="919171"/>
            <a:chOff x="2160059" y="4507480"/>
            <a:chExt cx="1611300" cy="1225562"/>
          </a:xfrm>
        </p:grpSpPr>
        <p:pic>
          <p:nvPicPr>
            <p:cNvPr id="249" name="Shape 249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334609" y="4507480"/>
              <a:ext cx="1058999" cy="8381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0" name="Shape 250"/>
            <p:cNvSpPr txBox="1"/>
            <p:nvPr/>
          </p:nvSpPr>
          <p:spPr>
            <a:xfrm>
              <a:off x="2160059" y="5271343"/>
              <a:ext cx="1611300" cy="461699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SzPct val="25000"/>
                <a:buNone/>
              </a:pPr>
              <a:r>
                <a:rPr lang="en" sz="2400" b="0" i="0" u="none" strike="noStrike" cap="none" baseline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Censor</a:t>
              </a:r>
            </a:p>
          </p:txBody>
        </p:sp>
      </p:grpSp>
      <p:grpSp>
        <p:nvGrpSpPr>
          <p:cNvPr id="251" name="Shape 251"/>
          <p:cNvGrpSpPr/>
          <p:nvPr/>
        </p:nvGrpSpPr>
        <p:grpSpPr>
          <a:xfrm>
            <a:off x="2504459" y="876260"/>
            <a:ext cx="3822899" cy="1119899"/>
            <a:chOff x="2504691" y="1487017"/>
            <a:chExt cx="3822899" cy="1119899"/>
          </a:xfrm>
        </p:grpSpPr>
        <p:cxnSp>
          <p:nvCxnSpPr>
            <p:cNvPr id="252" name="Shape 252"/>
            <p:cNvCxnSpPr/>
            <p:nvPr/>
          </p:nvCxnSpPr>
          <p:spPr>
            <a:xfrm rot="10800000" flipH="1">
              <a:off x="2504691" y="1487017"/>
              <a:ext cx="3822899" cy="1119899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miter/>
              <a:headEnd type="none" w="med" len="med"/>
              <a:tailEnd type="triangle" w="lg" len="lg"/>
            </a:ln>
          </p:spPr>
        </p:cxnSp>
        <p:sp>
          <p:nvSpPr>
            <p:cNvPr id="253" name="Shape 253"/>
            <p:cNvSpPr txBox="1"/>
            <p:nvPr/>
          </p:nvSpPr>
          <p:spPr>
            <a:xfrm rot="-977889">
              <a:off x="3478480" y="1721634"/>
              <a:ext cx="1178040" cy="277212"/>
            </a:xfrm>
            <a:prstGeom prst="rect">
              <a:avLst/>
            </a:prstGeom>
            <a:noFill/>
            <a:ln>
              <a:noFill/>
            </a:ln>
          </p:spPr>
          <p:txBody>
            <a:bodyPr lIns="68575" tIns="34275" rIns="68575" bIns="34275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SzPct val="25000"/>
                <a:buNone/>
              </a:pPr>
              <a:r>
                <a:rPr lang="en" sz="2400" b="0" i="0" u="none" strike="noStrike" cap="none" baseline="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GET /</a:t>
              </a:r>
            </a:p>
          </p:txBody>
        </p:sp>
      </p:grpSp>
      <p:grpSp>
        <p:nvGrpSpPr>
          <p:cNvPr id="254" name="Shape 254"/>
          <p:cNvGrpSpPr/>
          <p:nvPr/>
        </p:nvGrpSpPr>
        <p:grpSpPr>
          <a:xfrm>
            <a:off x="1217995" y="2127759"/>
            <a:ext cx="3923134" cy="1842299"/>
            <a:chOff x="1229505" y="2646629"/>
            <a:chExt cx="3923134" cy="1842299"/>
          </a:xfrm>
        </p:grpSpPr>
        <p:sp>
          <p:nvSpPr>
            <p:cNvPr id="255" name="Shape 255"/>
            <p:cNvSpPr txBox="1"/>
            <p:nvPr/>
          </p:nvSpPr>
          <p:spPr>
            <a:xfrm>
              <a:off x="1229505" y="3875735"/>
              <a:ext cx="1263899" cy="466199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" sz="3600">
                  <a:latin typeface="Calibri"/>
                  <a:ea typeface="Calibri"/>
                  <a:cs typeface="Calibri"/>
                  <a:sym typeface="Calibri"/>
                </a:rPr>
                <a:t>How?</a:t>
              </a:r>
            </a:p>
          </p:txBody>
        </p:sp>
        <p:grpSp>
          <p:nvGrpSpPr>
            <p:cNvPr id="256" name="Shape 256"/>
            <p:cNvGrpSpPr/>
            <p:nvPr/>
          </p:nvGrpSpPr>
          <p:grpSpPr>
            <a:xfrm>
              <a:off x="2463330" y="2646629"/>
              <a:ext cx="2689310" cy="1842299"/>
              <a:chOff x="2558930" y="2641190"/>
              <a:chExt cx="2689310" cy="1842299"/>
            </a:xfrm>
          </p:grpSpPr>
          <p:cxnSp>
            <p:nvCxnSpPr>
              <p:cNvPr id="257" name="Shape 257"/>
              <p:cNvCxnSpPr>
                <a:endCxn id="258" idx="3"/>
              </p:cNvCxnSpPr>
              <p:nvPr/>
            </p:nvCxnSpPr>
            <p:spPr>
              <a:xfrm rot="10800000" flipH="1">
                <a:off x="2558930" y="3835248"/>
                <a:ext cx="616200" cy="333300"/>
              </a:xfrm>
              <a:prstGeom prst="straightConnector1">
                <a:avLst/>
              </a:prstGeom>
              <a:noFill/>
              <a:ln w="76200" cap="flat" cmpd="sng">
                <a:solidFill>
                  <a:srgbClr val="FF0000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sp>
            <p:nvSpPr>
              <p:cNvPr id="258" name="Shape 258"/>
              <p:cNvSpPr/>
              <p:nvPr/>
            </p:nvSpPr>
            <p:spPr>
              <a:xfrm rot="859993">
                <a:off x="2952893" y="2887766"/>
                <a:ext cx="2161894" cy="1349147"/>
              </a:xfrm>
              <a:prstGeom prst="ellipse">
                <a:avLst/>
              </a:prstGeom>
              <a:noFill/>
              <a:ln w="76200" cap="flat" cmpd="sng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rtl="0">
                  <a:spcBef>
                    <a:spcPts val="0"/>
                  </a:spcBef>
                  <a:buNone/>
                </a:pPr>
                <a:endParaRPr/>
              </a:p>
            </p:txBody>
          </p:sp>
        </p:grpSp>
      </p:grpSp>
      <p:sp>
        <p:nvSpPr>
          <p:cNvPr id="34" name="TextBox 33"/>
          <p:cNvSpPr txBox="1"/>
          <p:nvPr/>
        </p:nvSpPr>
        <p:spPr>
          <a:xfrm>
            <a:off x="1056617" y="4554214"/>
            <a:ext cx="7297588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Burnett, Sam, and Nick Feamster. "Encore: Lightweight measurement of web censorship with cross-origin requests." </a:t>
            </a:r>
            <a:r>
              <a:rPr lang="en-US" sz="1400" i="1" dirty="0"/>
              <a:t>ACM </a:t>
            </a:r>
            <a:r>
              <a:rPr lang="en-US" sz="1400" i="1" dirty="0" smtClean="0"/>
              <a:t>SIGCOMM. </a:t>
            </a:r>
            <a:r>
              <a:rPr lang="en-US" sz="1400" dirty="0" smtClean="0"/>
              <a:t>2015</a:t>
            </a:r>
            <a:endParaRPr 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10233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30201"/>
            <a:ext cx="9144000" cy="44675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56617" y="4554214"/>
            <a:ext cx="7297588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Pearce, Paul, et al. "Augur: Internet-Wide Detection of Connectivity Disruptions." </a:t>
            </a:r>
            <a:r>
              <a:rPr lang="en-US" sz="1400" i="1" dirty="0"/>
              <a:t>Security and Privacy (SP), 2017 IEEE Symposium on</a:t>
            </a:r>
            <a:r>
              <a:rPr lang="en-US" sz="1400" dirty="0"/>
              <a:t>. IEEE, 2017.</a:t>
            </a:r>
            <a:endParaRPr 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7673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Manipulation of Websites</a:t>
            </a:r>
            <a:br>
              <a:rPr lang="en-US" dirty="0" smtClean="0"/>
            </a:br>
            <a:r>
              <a:rPr lang="en-US" dirty="0" smtClean="0"/>
              <a:t>within Countries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255774"/>
            <a:ext cx="4991207" cy="38877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5218" y="1312855"/>
            <a:ext cx="4114717" cy="370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11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 of Online Speech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579" y="1017352"/>
            <a:ext cx="8229600" cy="3394472"/>
          </a:xfrm>
        </p:spPr>
        <p:txBody>
          <a:bodyPr/>
          <a:lstStyle/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Who gets to speak?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/>
            </a:r>
            <a:br>
              <a:rPr lang="en-US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Filtering and manipulation of Internet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protocols</a:t>
            </a:r>
          </a:p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HTTP, TCP/IP, DNS</a:t>
            </a:r>
          </a:p>
          <a:p>
            <a:pPr lvl="1"/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Circumvention tools (e.g., Tor)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b="1" dirty="0" smtClean="0"/>
              <a:t>Who can be heard?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Filtering and manipulation on Internet </a:t>
            </a:r>
            <a:r>
              <a:rPr lang="en-US" b="1" dirty="0" smtClean="0"/>
              <a:t>platforms</a:t>
            </a:r>
          </a:p>
          <a:p>
            <a:pPr lvl="1"/>
            <a:r>
              <a:rPr lang="en-US" dirty="0" smtClean="0"/>
              <a:t>Filter bubbles, Personalization (and attacks)</a:t>
            </a:r>
          </a:p>
          <a:p>
            <a:pPr lvl="1"/>
            <a:r>
              <a:rPr lang="en-US" dirty="0" smtClean="0"/>
              <a:t>Propaganda and bots</a:t>
            </a:r>
          </a:p>
          <a:p>
            <a:pPr lvl="1"/>
            <a:r>
              <a:rPr lang="en-US" dirty="0" smtClean="0"/>
              <a:t>Automated filtering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59566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Attack: Manipulate Personalization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95ADB0F-E9F2-1D42-9E15-ECDE97EFB0F8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7" name="pollution attack on macy's shopping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49" y="1264209"/>
            <a:ext cx="7547031" cy="304239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056617" y="4554214"/>
            <a:ext cx="7297588" cy="52322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1F497D"/>
                </a:solidFill>
              </a:rPr>
              <a:t>Take This Personally: Pollution Attacks on Personalized </a:t>
            </a:r>
            <a:r>
              <a:rPr lang="en-US" sz="1400" b="1" dirty="0" smtClean="0">
                <a:solidFill>
                  <a:srgbClr val="1F497D"/>
                </a:solidFill>
              </a:rPr>
              <a:t>Services. </a:t>
            </a:r>
            <a:r>
              <a:rPr lang="en-US" sz="1400" dirty="0" smtClean="0"/>
              <a:t>X</a:t>
            </a:r>
            <a:r>
              <a:rPr lang="en-US" sz="1400" dirty="0"/>
              <a:t>. Xing, W. Ming, D. </a:t>
            </a:r>
            <a:r>
              <a:rPr lang="en-US" sz="1400" dirty="0" err="1"/>
              <a:t>Doozan</a:t>
            </a:r>
            <a:r>
              <a:rPr lang="en-US" sz="1400" dirty="0"/>
              <a:t>, A. </a:t>
            </a:r>
            <a:r>
              <a:rPr lang="en-US" sz="1400" dirty="0" err="1"/>
              <a:t>Snoeren</a:t>
            </a:r>
            <a:r>
              <a:rPr lang="en-US" sz="1400" dirty="0"/>
              <a:t>, N. Feamster, W. </a:t>
            </a:r>
            <a:r>
              <a:rPr lang="en-US" sz="1400" dirty="0" smtClean="0"/>
              <a:t>Lee.  In </a:t>
            </a:r>
            <a:r>
              <a:rPr lang="en-US" sz="1400" i="1" dirty="0"/>
              <a:t>USENIX Security Symposium</a:t>
            </a:r>
            <a:r>
              <a:rPr lang="en-US" sz="1400" dirty="0"/>
              <a:t>, 2013</a:t>
            </a:r>
            <a:r>
              <a:rPr lang="en-US" sz="1400" dirty="0" smtClean="0"/>
              <a:t>.</a:t>
            </a:r>
            <a:endParaRPr 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9462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1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1_Default Desig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2451</TotalTime>
  <Words>576</Words>
  <Application>Microsoft Macintosh PowerPoint</Application>
  <PresentationFormat>On-screen Show (16:9)</PresentationFormat>
  <Paragraphs>108</Paragraphs>
  <Slides>26</Slides>
  <Notes>6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1_Default Design</vt:lpstr>
      <vt:lpstr>The Future of  Free Expression Online</vt:lpstr>
      <vt:lpstr>Control of Online Speech</vt:lpstr>
      <vt:lpstr>PowerPoint Presentation</vt:lpstr>
      <vt:lpstr>Conventional: Measurement with People</vt:lpstr>
      <vt:lpstr>Our Work: Large-Scale Measurement</vt:lpstr>
      <vt:lpstr>PowerPoint Presentation</vt:lpstr>
      <vt:lpstr>Manipulation of Websites within Countries</vt:lpstr>
      <vt:lpstr>Control of Online Speech</vt:lpstr>
      <vt:lpstr>Attack: Manipulate Personalization</vt:lpstr>
      <vt:lpstr>Attack: Spread “Propaganda”</vt:lpstr>
      <vt:lpstr>Control of Online Speech</vt:lpstr>
      <vt:lpstr>Filtering “Unwanted Content”</vt:lpstr>
      <vt:lpstr>Filtering “unwanted content” is nothing but goodness, right…?</vt:lpstr>
      <vt:lpstr>...depends on who gets to decide what is “wanted”.</vt:lpstr>
      <vt:lpstr>PowerPoint Presentation</vt:lpstr>
      <vt:lpstr>PowerPoint Presentation</vt:lpstr>
      <vt:lpstr>Filtering and Speech</vt:lpstr>
      <vt:lpstr>General content moderation is harder than the “old” problems.</vt:lpstr>
      <vt:lpstr>Content Analysis Doesn’t Work (2008)</vt:lpstr>
      <vt:lpstr>Content Analysis Still Doesn’t Work (2018)</vt:lpstr>
      <vt:lpstr>Disinformation...  (a.k.a. “Fake News”)</vt:lpstr>
      <vt:lpstr>PowerPoint Presentation</vt:lpstr>
      <vt:lpstr>PowerPoint Presentation</vt:lpstr>
      <vt:lpstr>Instead of Content,  What About Infrastructure?</vt:lpstr>
      <vt:lpstr>Early Results: Disinformation Websites Hosted in Funny Places</vt:lpstr>
      <vt:lpstr>Conclusion</vt:lpstr>
    </vt:vector>
  </TitlesOfParts>
  <Company>Georgia Tech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Speech in the Digital Age</dc:title>
  <dc:creator>Nick Feamster</dc:creator>
  <cp:lastModifiedBy>Nick Feamster</cp:lastModifiedBy>
  <cp:revision>230</cp:revision>
  <dcterms:created xsi:type="dcterms:W3CDTF">2017-10-17T23:39:08Z</dcterms:created>
  <dcterms:modified xsi:type="dcterms:W3CDTF">2018-08-17T20:35:21Z</dcterms:modified>
</cp:coreProperties>
</file>

<file path=docProps/thumbnail.jpeg>
</file>